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  <p:sldMasterId id="2147483661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5143500" cx="9144000"/>
  <p:notesSz cx="9144000" cy="6858000"/>
  <p:embeddedFontLst>
    <p:embeddedFont>
      <p:font typeface="Monda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Monda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font" Target="fonts/Monda-bold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b8df23daa_0_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b8df23daa_0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6b8df23daa_0_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b86758267_1_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b86758267_1_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6b86758267_1_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6b8df23daa_0_5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6b8df23daa_0_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6b8df23daa_0_5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b8df23daa_0_6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b8df23daa_0_6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6b8df23daa_0_6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b86758267_1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b86758267_1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6b86758267_1_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b8df23daa_0_7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b8df23daa_0_7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6b8df23daa_0_7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6b8df23daa_0_9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6b8df23daa_0_9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6b8df23daa_0_9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6b86758267_1_2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6b86758267_1_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6b86758267_1_2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6b86758267_1_3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6b86758267_1_3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6b86758267_1_3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6b8df23daa_0_8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6b8df23daa_0_8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6b8df23daa_0_8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b86758267_1_4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6b86758267_1_4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6b86758267_1_4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6b86758267_1_5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6b86758267_1_5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6b86758267_1_5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6b92a3a2ca_0_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6b92a3a2ca_0_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6b92a3a2ca_0_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6b86758267_1_6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6b86758267_1_6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6b86758267_1_6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b92a3a2ca_0_1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b92a3a2ca_0_1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6b92a3a2ca_0_1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b86758267_1_7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b86758267_1_7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6b86758267_1_7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6b86758267_1_8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6b86758267_1_8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6b86758267_1_8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75aa49fdd0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75aa49fdd0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75aa49fdd0_0_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6b86758267_1_10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6b86758267_1_10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11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1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9" name="Google Shape;49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95" name="Google Shape;9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8238" y="1167612"/>
            <a:ext cx="4427536" cy="2808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ctrTitle"/>
          </p:nvPr>
        </p:nvSpPr>
        <p:spPr>
          <a:xfrm>
            <a:off x="611187" y="3003550"/>
            <a:ext cx="7847012" cy="595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400"/>
              <a:t>Arquitetura .NET</a:t>
            </a:r>
            <a:r>
              <a:rPr i="0" lang="en-US" sz="2400" u="none">
                <a:solidFill>
                  <a:schemeClr val="dk1"/>
                </a:solidFill>
              </a:rPr>
              <a:t> – </a:t>
            </a:r>
            <a:r>
              <a:rPr b="1" lang="en-US" sz="2400"/>
              <a:t>O Monolito Não Morreu!</a:t>
            </a:r>
            <a:endParaRPr sz="2400"/>
          </a:p>
        </p:txBody>
      </p:sp>
      <p:sp>
        <p:nvSpPr>
          <p:cNvPr id="101" name="Google Shape;101;p17"/>
          <p:cNvSpPr txBox="1"/>
          <p:nvPr>
            <p:ph idx="1" type="subTitle"/>
          </p:nvPr>
        </p:nvSpPr>
        <p:spPr>
          <a:xfrm>
            <a:off x="611187" y="3651250"/>
            <a:ext cx="78486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Pedro Ramos</a:t>
            </a:r>
            <a:endParaRPr/>
          </a:p>
        </p:txBody>
      </p:sp>
      <p:sp>
        <p:nvSpPr>
          <p:cNvPr id="102" name="Google Shape;102;p17"/>
          <p:cNvSpPr txBox="1"/>
          <p:nvPr/>
        </p:nvSpPr>
        <p:spPr>
          <a:xfrm>
            <a:off x="611187" y="3925887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Engenheiro de Software @ Qualyteam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0" y="885125"/>
            <a:ext cx="5172000" cy="635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monólito</a:t>
            </a:r>
            <a:endParaRPr/>
          </a:p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227325" y="3051525"/>
            <a:ext cx="4774200" cy="1248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400"/>
              <a:t>1. </a:t>
            </a:r>
            <a:r>
              <a:rPr lang="en-US" sz="1400"/>
              <a:t>Pedra de grandes dimensões.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/>
              <a:t>2. Obra ou monumento feito de um só bloco de pedra; estela.</a:t>
            </a:r>
            <a:endParaRPr/>
          </a:p>
        </p:txBody>
      </p:sp>
      <p:sp>
        <p:nvSpPr>
          <p:cNvPr id="110" name="Google Shape;110;p18"/>
          <p:cNvSpPr txBox="1"/>
          <p:nvPr>
            <p:ph type="title"/>
          </p:nvPr>
        </p:nvSpPr>
        <p:spPr>
          <a:xfrm>
            <a:off x="0" y="1470275"/>
            <a:ext cx="5172000" cy="379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/>
              <a:t>[Do gr. </a:t>
            </a:r>
            <a:r>
              <a:rPr b="0" i="1" lang="en-US" sz="1800"/>
              <a:t>monólithos</a:t>
            </a:r>
            <a:r>
              <a:rPr b="0" lang="en-US" sz="1800"/>
              <a:t>, pelo lat. </a:t>
            </a:r>
            <a:r>
              <a:rPr b="0" i="1" lang="en-US" sz="1800"/>
              <a:t>monolithu</a:t>
            </a:r>
            <a:r>
              <a:rPr b="0" lang="en-US" sz="1800"/>
              <a:t>.]</a:t>
            </a:r>
            <a:endParaRPr b="0" sz="1800"/>
          </a:p>
        </p:txBody>
      </p:sp>
      <p:sp>
        <p:nvSpPr>
          <p:cNvPr id="111" name="Google Shape;111;p18"/>
          <p:cNvSpPr txBox="1"/>
          <p:nvPr>
            <p:ph type="title"/>
          </p:nvPr>
        </p:nvSpPr>
        <p:spPr>
          <a:xfrm>
            <a:off x="0" y="2571750"/>
            <a:ext cx="5172000" cy="317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substantivo masculino</a:t>
            </a:r>
            <a:endParaRPr sz="1400"/>
          </a:p>
        </p:txBody>
      </p:sp>
      <p:sp>
        <p:nvSpPr>
          <p:cNvPr id="112" name="Google Shape;112;p18"/>
          <p:cNvSpPr txBox="1"/>
          <p:nvPr>
            <p:ph type="title"/>
          </p:nvPr>
        </p:nvSpPr>
        <p:spPr>
          <a:xfrm>
            <a:off x="980325" y="4742000"/>
            <a:ext cx="3268200" cy="317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"/>
              <a:t>Fonte: Dicionário Aurélio da Língua Portuguesa</a:t>
            </a:r>
            <a:endParaRPr b="0" sz="800"/>
          </a:p>
        </p:txBody>
      </p:sp>
      <p:pic>
        <p:nvPicPr>
          <p:cNvPr id="113" name="Google Shape;113;p18"/>
          <p:cNvPicPr preferRelativeResize="0"/>
          <p:nvPr/>
        </p:nvPicPr>
        <p:blipFill rotWithShape="1">
          <a:blip r:embed="rId3">
            <a:alphaModFix/>
          </a:blip>
          <a:srcRect b="0" l="16965" r="19586" t="0"/>
          <a:stretch/>
        </p:blipFill>
        <p:spPr>
          <a:xfrm>
            <a:off x="5070875" y="219700"/>
            <a:ext cx="4069080" cy="481888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/>
          <p:nvPr>
            <p:ph type="title"/>
          </p:nvPr>
        </p:nvSpPr>
        <p:spPr>
          <a:xfrm>
            <a:off x="6554875" y="4647675"/>
            <a:ext cx="2517900" cy="317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FFFFFF"/>
                </a:solidFill>
              </a:rPr>
              <a:t>Bico do Papagaio - Itajaí, SC</a:t>
            </a:r>
            <a:endParaRPr b="0" sz="1000"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600">
                <a:solidFill>
                  <a:srgbClr val="FFFFFF"/>
                </a:solidFill>
              </a:rPr>
              <a:t>Créditos da imagem ao TripAdvisor</a:t>
            </a:r>
            <a:endParaRPr b="0" sz="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0" y="2222550"/>
            <a:ext cx="91440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 no contexto de software?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/>
        </p:nvSpPr>
        <p:spPr>
          <a:xfrm>
            <a:off x="701775" y="792225"/>
            <a:ext cx="22950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Gigante</a:t>
            </a:r>
            <a:endParaRPr sz="1800"/>
          </a:p>
        </p:txBody>
      </p:sp>
      <p:sp>
        <p:nvSpPr>
          <p:cNvPr id="127" name="Google Shape;127;p20"/>
          <p:cNvSpPr txBox="1"/>
          <p:nvPr/>
        </p:nvSpPr>
        <p:spPr>
          <a:xfrm>
            <a:off x="1863525" y="2085125"/>
            <a:ext cx="22950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Código espaguete</a:t>
            </a:r>
            <a:endParaRPr sz="1800"/>
          </a:p>
        </p:txBody>
      </p:sp>
      <p:sp>
        <p:nvSpPr>
          <p:cNvPr id="128" name="Google Shape;128;p20"/>
          <p:cNvSpPr txBox="1"/>
          <p:nvPr/>
        </p:nvSpPr>
        <p:spPr>
          <a:xfrm>
            <a:off x="3437500" y="3493950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Software legado</a:t>
            </a:r>
            <a:endParaRPr sz="1800"/>
          </a:p>
        </p:txBody>
      </p:sp>
      <p:sp>
        <p:nvSpPr>
          <p:cNvPr id="129" name="Google Shape;129;p20"/>
          <p:cNvSpPr txBox="1"/>
          <p:nvPr/>
        </p:nvSpPr>
        <p:spPr>
          <a:xfrm>
            <a:off x="6751775" y="159552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Sem testes</a:t>
            </a:r>
            <a:endParaRPr sz="1800"/>
          </a:p>
        </p:txBody>
      </p:sp>
      <p:sp>
        <p:nvSpPr>
          <p:cNvPr id="130" name="Google Shape;130;p20"/>
          <p:cNvSpPr txBox="1"/>
          <p:nvPr/>
        </p:nvSpPr>
        <p:spPr>
          <a:xfrm>
            <a:off x="3912625" y="110592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Acoplado</a:t>
            </a:r>
            <a:endParaRPr sz="1800"/>
          </a:p>
        </p:txBody>
      </p:sp>
      <p:sp>
        <p:nvSpPr>
          <p:cNvPr id="131" name="Google Shape;131;p20"/>
          <p:cNvSpPr txBox="1"/>
          <p:nvPr/>
        </p:nvSpPr>
        <p:spPr>
          <a:xfrm>
            <a:off x="5715575" y="2479163"/>
            <a:ext cx="22950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Ruim de manter</a:t>
            </a:r>
            <a:endParaRPr sz="1800"/>
          </a:p>
        </p:txBody>
      </p:sp>
      <p:sp>
        <p:nvSpPr>
          <p:cNvPr id="132" name="Google Shape;132;p20"/>
          <p:cNvSpPr txBox="1"/>
          <p:nvPr/>
        </p:nvSpPr>
        <p:spPr>
          <a:xfrm>
            <a:off x="6249625" y="3852400"/>
            <a:ext cx="15465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Ultrapassado</a:t>
            </a:r>
            <a:endParaRPr sz="1800"/>
          </a:p>
        </p:txBody>
      </p:sp>
      <p:sp>
        <p:nvSpPr>
          <p:cNvPr id="133" name="Google Shape;133;p20"/>
          <p:cNvSpPr txBox="1"/>
          <p:nvPr/>
        </p:nvSpPr>
        <p:spPr>
          <a:xfrm>
            <a:off x="887625" y="402577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Não-Escalável</a:t>
            </a:r>
            <a:endParaRPr sz="1800"/>
          </a:p>
        </p:txBody>
      </p:sp>
      <p:sp>
        <p:nvSpPr>
          <p:cNvPr id="134" name="Google Shape;134;p20"/>
          <p:cNvSpPr txBox="1"/>
          <p:nvPr/>
        </p:nvSpPr>
        <p:spPr>
          <a:xfrm>
            <a:off x="435325" y="286767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Lento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701775" y="792225"/>
            <a:ext cx="22950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Gigante</a:t>
            </a:r>
            <a:endParaRPr sz="1800"/>
          </a:p>
        </p:txBody>
      </p:sp>
      <p:sp>
        <p:nvSpPr>
          <p:cNvPr id="141" name="Google Shape;141;p21"/>
          <p:cNvSpPr txBox="1"/>
          <p:nvPr/>
        </p:nvSpPr>
        <p:spPr>
          <a:xfrm>
            <a:off x="1863525" y="2085125"/>
            <a:ext cx="22950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Código espaguete</a:t>
            </a:r>
            <a:endParaRPr sz="1800"/>
          </a:p>
        </p:txBody>
      </p:sp>
      <p:sp>
        <p:nvSpPr>
          <p:cNvPr id="142" name="Google Shape;142;p21"/>
          <p:cNvSpPr txBox="1"/>
          <p:nvPr/>
        </p:nvSpPr>
        <p:spPr>
          <a:xfrm>
            <a:off x="3437500" y="3493950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Software legado</a:t>
            </a:r>
            <a:endParaRPr sz="1800"/>
          </a:p>
        </p:txBody>
      </p:sp>
      <p:sp>
        <p:nvSpPr>
          <p:cNvPr id="143" name="Google Shape;143;p21"/>
          <p:cNvSpPr txBox="1"/>
          <p:nvPr/>
        </p:nvSpPr>
        <p:spPr>
          <a:xfrm>
            <a:off x="6751775" y="159552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Sem testes</a:t>
            </a:r>
            <a:endParaRPr sz="1800"/>
          </a:p>
        </p:txBody>
      </p:sp>
      <p:sp>
        <p:nvSpPr>
          <p:cNvPr id="144" name="Google Shape;144;p21"/>
          <p:cNvSpPr txBox="1"/>
          <p:nvPr/>
        </p:nvSpPr>
        <p:spPr>
          <a:xfrm>
            <a:off x="3912625" y="110592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Acoplado</a:t>
            </a:r>
            <a:endParaRPr sz="1800"/>
          </a:p>
        </p:txBody>
      </p:sp>
      <p:sp>
        <p:nvSpPr>
          <p:cNvPr id="145" name="Google Shape;145;p21"/>
          <p:cNvSpPr txBox="1"/>
          <p:nvPr/>
        </p:nvSpPr>
        <p:spPr>
          <a:xfrm>
            <a:off x="5715575" y="2479163"/>
            <a:ext cx="22950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Ruim de manter</a:t>
            </a:r>
            <a:endParaRPr sz="1800"/>
          </a:p>
        </p:txBody>
      </p:sp>
      <p:sp>
        <p:nvSpPr>
          <p:cNvPr id="146" name="Google Shape;146;p21"/>
          <p:cNvSpPr txBox="1"/>
          <p:nvPr/>
        </p:nvSpPr>
        <p:spPr>
          <a:xfrm>
            <a:off x="6249625" y="3852400"/>
            <a:ext cx="15465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Ultrapassado</a:t>
            </a:r>
            <a:endParaRPr sz="1800"/>
          </a:p>
        </p:txBody>
      </p:sp>
      <p:sp>
        <p:nvSpPr>
          <p:cNvPr id="147" name="Google Shape;147;p21"/>
          <p:cNvSpPr txBox="1"/>
          <p:nvPr/>
        </p:nvSpPr>
        <p:spPr>
          <a:xfrm>
            <a:off x="887625" y="402577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Não-Escalável</a:t>
            </a:r>
            <a:endParaRPr sz="1800"/>
          </a:p>
        </p:txBody>
      </p:sp>
      <p:sp>
        <p:nvSpPr>
          <p:cNvPr id="148" name="Google Shape;148;p21"/>
          <p:cNvSpPr txBox="1"/>
          <p:nvPr/>
        </p:nvSpPr>
        <p:spPr>
          <a:xfrm>
            <a:off x="435325" y="286767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Lento</a:t>
            </a:r>
            <a:endParaRPr sz="1800"/>
          </a:p>
        </p:txBody>
      </p:sp>
      <p:sp>
        <p:nvSpPr>
          <p:cNvPr id="149" name="Google Shape;149;p21"/>
          <p:cNvSpPr/>
          <p:nvPr/>
        </p:nvSpPr>
        <p:spPr>
          <a:xfrm>
            <a:off x="0" y="259050"/>
            <a:ext cx="9097800" cy="4772400"/>
          </a:xfrm>
          <a:prstGeom prst="rect">
            <a:avLst/>
          </a:prstGeom>
          <a:solidFill>
            <a:srgbClr val="FFFFFF">
              <a:alpha val="73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1"/>
          <p:cNvSpPr/>
          <p:nvPr/>
        </p:nvSpPr>
        <p:spPr>
          <a:xfrm rot="-2700000">
            <a:off x="919760" y="-962880"/>
            <a:ext cx="6958779" cy="7373710"/>
          </a:xfrm>
          <a:prstGeom prst="mathPlus">
            <a:avLst>
              <a:gd fmla="val 3750" name="adj1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/>
        </p:nvSpPr>
        <p:spPr>
          <a:xfrm>
            <a:off x="2062050" y="3809675"/>
            <a:ext cx="50199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/>
              <a:t>“Eu defino um monolito como um único executável com todo o código rodando em um único espaço de memória.</a:t>
            </a:r>
            <a:endParaRPr i="1" sz="1800"/>
          </a:p>
        </p:txBody>
      </p:sp>
      <p:grpSp>
        <p:nvGrpSpPr>
          <p:cNvPr id="157" name="Google Shape;157;p22"/>
          <p:cNvGrpSpPr/>
          <p:nvPr/>
        </p:nvGrpSpPr>
        <p:grpSpPr>
          <a:xfrm>
            <a:off x="1379860" y="1081515"/>
            <a:ext cx="6384291" cy="2347360"/>
            <a:chOff x="1781175" y="1364538"/>
            <a:chExt cx="5581650" cy="1933575"/>
          </a:xfrm>
        </p:grpSpPr>
        <p:pic>
          <p:nvPicPr>
            <p:cNvPr id="158" name="Google Shape;158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781175" y="1364538"/>
              <a:ext cx="5581650" cy="1933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2"/>
            <p:cNvSpPr/>
            <p:nvPr/>
          </p:nvSpPr>
          <p:spPr>
            <a:xfrm>
              <a:off x="5895475" y="1408075"/>
              <a:ext cx="1333500" cy="446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Vamos contar uma história!</a:t>
            </a:r>
            <a:endParaRPr sz="3000"/>
          </a:p>
        </p:txBody>
      </p:sp>
      <p:pic>
        <p:nvPicPr>
          <p:cNvPr id="166" name="Google Shape;16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0487" y="1358650"/>
            <a:ext cx="3363025" cy="336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250825" y="361950"/>
            <a:ext cx="5689500" cy="990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Tudo começou há cerca de 10 anos...</a:t>
            </a:r>
            <a:endParaRPr sz="2000"/>
          </a:p>
        </p:txBody>
      </p:sp>
      <p:pic>
        <p:nvPicPr>
          <p:cNvPr id="173" name="Google Shape;17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6425" y="1537750"/>
            <a:ext cx="4211150" cy="29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10 anos depois</a:t>
            </a:r>
            <a:r>
              <a:rPr lang="en-US" sz="2400"/>
              <a:t>: </a:t>
            </a:r>
            <a:r>
              <a:rPr b="1" lang="en-US" sz="2400"/>
              <a:t>O Problema</a:t>
            </a:r>
            <a:endParaRPr b="1" sz="2400"/>
          </a:p>
        </p:txBody>
      </p:sp>
      <p:sp>
        <p:nvSpPr>
          <p:cNvPr id="180" name="Google Shape;180;p25"/>
          <p:cNvSpPr txBox="1"/>
          <p:nvPr/>
        </p:nvSpPr>
        <p:spPr>
          <a:xfrm>
            <a:off x="1220700" y="1952475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Aplicação em ASP.NET WebForms com 50 mil usuários ativos</a:t>
            </a:r>
            <a:endParaRPr sz="1800"/>
          </a:p>
        </p:txBody>
      </p:sp>
      <p:sp>
        <p:nvSpPr>
          <p:cNvPr id="181" name="Google Shape;181;p25"/>
          <p:cNvSpPr txBox="1"/>
          <p:nvPr/>
        </p:nvSpPr>
        <p:spPr>
          <a:xfrm>
            <a:off x="1220700" y="2773238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Problemas de manutenção</a:t>
            </a:r>
            <a:endParaRPr sz="1800"/>
          </a:p>
        </p:txBody>
      </p:sp>
      <p:sp>
        <p:nvSpPr>
          <p:cNvPr id="182" name="Google Shape;182;p25"/>
          <p:cNvSpPr txBox="1"/>
          <p:nvPr/>
        </p:nvSpPr>
        <p:spPr>
          <a:xfrm>
            <a:off x="1220700" y="3594025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Problemas de escalabilidade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Finalmente</a:t>
            </a:r>
            <a:r>
              <a:rPr lang="en-US" sz="2400"/>
              <a:t>: </a:t>
            </a:r>
            <a:r>
              <a:rPr b="1" lang="en-US" sz="2400"/>
              <a:t>A Salvação</a:t>
            </a:r>
            <a:endParaRPr b="1" sz="2400"/>
          </a:p>
        </p:txBody>
      </p:sp>
      <p:pic>
        <p:nvPicPr>
          <p:cNvPr id="189" name="Google Shape;189;p26"/>
          <p:cNvPicPr preferRelativeResize="0"/>
          <p:nvPr/>
        </p:nvPicPr>
        <p:blipFill rotWithShape="1">
          <a:blip r:embed="rId3">
            <a:alphaModFix/>
          </a:blip>
          <a:srcRect b="5632" l="0" r="-3082" t="18667"/>
          <a:stretch/>
        </p:blipFill>
        <p:spPr>
          <a:xfrm>
            <a:off x="1589391" y="1478675"/>
            <a:ext cx="5965225" cy="328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Finalmente</a:t>
            </a:r>
            <a:r>
              <a:rPr lang="en-US" sz="2400"/>
              <a:t>: </a:t>
            </a:r>
            <a:r>
              <a:rPr b="1" lang="en-US" sz="2400"/>
              <a:t>A Salvação</a:t>
            </a:r>
            <a:endParaRPr b="1" sz="2400"/>
          </a:p>
        </p:txBody>
      </p:sp>
      <p:sp>
        <p:nvSpPr>
          <p:cNvPr id="196" name="Google Shape;196;p27"/>
          <p:cNvSpPr txBox="1"/>
          <p:nvPr/>
        </p:nvSpPr>
        <p:spPr>
          <a:xfrm>
            <a:off x="1220700" y="1952475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Reescrever a aplicação em ASP.NET Core</a:t>
            </a:r>
            <a:endParaRPr sz="1800"/>
          </a:p>
        </p:txBody>
      </p:sp>
      <p:sp>
        <p:nvSpPr>
          <p:cNvPr id="197" name="Google Shape;197;p27"/>
          <p:cNvSpPr txBox="1"/>
          <p:nvPr/>
        </p:nvSpPr>
        <p:spPr>
          <a:xfrm>
            <a:off x="1220700" y="2773238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Arquitetura e estratégia de deploy distribuída</a:t>
            </a:r>
            <a:endParaRPr sz="1800"/>
          </a:p>
        </p:txBody>
      </p:sp>
      <p:sp>
        <p:nvSpPr>
          <p:cNvPr id="198" name="Google Shape;198;p27"/>
          <p:cNvSpPr txBox="1"/>
          <p:nvPr/>
        </p:nvSpPr>
        <p:spPr>
          <a:xfrm>
            <a:off x="1220700" y="3594025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Vida longa aos microsserviços!</a:t>
            </a:r>
            <a:endParaRPr b="1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1 ano depois</a:t>
            </a:r>
            <a:r>
              <a:rPr lang="en-US" sz="2400"/>
              <a:t>: </a:t>
            </a:r>
            <a:r>
              <a:rPr b="1" lang="en-US" sz="2400"/>
              <a:t>A Decepção</a:t>
            </a:r>
            <a:endParaRPr b="1" sz="2400"/>
          </a:p>
        </p:txBody>
      </p:sp>
      <p:sp>
        <p:nvSpPr>
          <p:cNvPr id="205" name="Google Shape;205;p28"/>
          <p:cNvSpPr txBox="1"/>
          <p:nvPr/>
        </p:nvSpPr>
        <p:spPr>
          <a:xfrm>
            <a:off x="1220700" y="1644022"/>
            <a:ext cx="6702600" cy="26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/>
              <a:t>NÃO</a:t>
            </a:r>
            <a:endParaRPr b="1" sz="36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/>
              <a:t>TEVE</a:t>
            </a:r>
            <a:endParaRPr b="1" sz="36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/>
              <a:t>MILAGRE</a:t>
            </a:r>
            <a:endParaRPr b="1"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Dores, dores e mais dores...</a:t>
            </a:r>
            <a:endParaRPr sz="3000"/>
          </a:p>
        </p:txBody>
      </p:sp>
      <p:sp>
        <p:nvSpPr>
          <p:cNvPr id="212" name="Google Shape;212;p29"/>
          <p:cNvSpPr txBox="1"/>
          <p:nvPr/>
        </p:nvSpPr>
        <p:spPr>
          <a:xfrm>
            <a:off x="779550" y="1493525"/>
            <a:ext cx="22950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Muitos serviços e poucas equipes</a:t>
            </a:r>
            <a:endParaRPr b="1" sz="1600"/>
          </a:p>
        </p:txBody>
      </p:sp>
      <p:sp>
        <p:nvSpPr>
          <p:cNvPr id="213" name="Google Shape;213;p29"/>
          <p:cNvSpPr txBox="1"/>
          <p:nvPr/>
        </p:nvSpPr>
        <p:spPr>
          <a:xfrm>
            <a:off x="3248675" y="2032350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Código espaguete</a:t>
            </a:r>
            <a:endParaRPr sz="1600"/>
          </a:p>
        </p:txBody>
      </p:sp>
      <p:sp>
        <p:nvSpPr>
          <p:cNvPr id="214" name="Google Shape;214;p29"/>
          <p:cNvSpPr txBox="1"/>
          <p:nvPr/>
        </p:nvSpPr>
        <p:spPr>
          <a:xfrm>
            <a:off x="6462475" y="1595525"/>
            <a:ext cx="2295000" cy="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Divisões de serviços equivocadas</a:t>
            </a:r>
            <a:endParaRPr b="1" sz="1600"/>
          </a:p>
        </p:txBody>
      </p:sp>
      <p:sp>
        <p:nvSpPr>
          <p:cNvPr id="215" name="Google Shape;215;p29"/>
          <p:cNvSpPr txBox="1"/>
          <p:nvPr/>
        </p:nvSpPr>
        <p:spPr>
          <a:xfrm>
            <a:off x="5009125" y="3024950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Acoplado</a:t>
            </a:r>
            <a:endParaRPr sz="1600"/>
          </a:p>
        </p:txBody>
      </p:sp>
      <p:sp>
        <p:nvSpPr>
          <p:cNvPr id="216" name="Google Shape;216;p29"/>
          <p:cNvSpPr txBox="1"/>
          <p:nvPr/>
        </p:nvSpPr>
        <p:spPr>
          <a:xfrm>
            <a:off x="6584225" y="4086125"/>
            <a:ext cx="17724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Ruim de manter</a:t>
            </a:r>
            <a:endParaRPr sz="1600"/>
          </a:p>
        </p:txBody>
      </p:sp>
      <p:sp>
        <p:nvSpPr>
          <p:cNvPr id="217" name="Google Shape;217;p29"/>
          <p:cNvSpPr txBox="1"/>
          <p:nvPr/>
        </p:nvSpPr>
        <p:spPr>
          <a:xfrm>
            <a:off x="1951300" y="393107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Não-Escalável</a:t>
            </a:r>
            <a:endParaRPr b="1" sz="1600"/>
          </a:p>
        </p:txBody>
      </p:sp>
      <p:sp>
        <p:nvSpPr>
          <p:cNvPr id="218" name="Google Shape;218;p29"/>
          <p:cNvSpPr txBox="1"/>
          <p:nvPr/>
        </p:nvSpPr>
        <p:spPr>
          <a:xfrm>
            <a:off x="435325" y="2867675"/>
            <a:ext cx="19233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Lento</a:t>
            </a:r>
            <a:endParaRPr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600" y="221875"/>
            <a:ext cx="4830900" cy="48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Colocando a bola no chão</a:t>
            </a:r>
            <a:endParaRPr b="1" sz="2400"/>
          </a:p>
        </p:txBody>
      </p:sp>
      <p:sp>
        <p:nvSpPr>
          <p:cNvPr id="231" name="Google Shape;231;p31"/>
          <p:cNvSpPr txBox="1"/>
          <p:nvPr/>
        </p:nvSpPr>
        <p:spPr>
          <a:xfrm>
            <a:off x="1110800" y="2414375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Revisão da Arquitetura</a:t>
            </a:r>
            <a:endParaRPr sz="1800"/>
          </a:p>
        </p:txBody>
      </p:sp>
      <p:sp>
        <p:nvSpPr>
          <p:cNvPr id="232" name="Google Shape;232;p31"/>
          <p:cNvSpPr txBox="1"/>
          <p:nvPr/>
        </p:nvSpPr>
        <p:spPr>
          <a:xfrm>
            <a:off x="1220700" y="3166638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Caminhar para ser menos distribuído</a:t>
            </a:r>
            <a:endParaRPr sz="1800"/>
          </a:p>
        </p:txBody>
      </p:sp>
      <p:sp>
        <p:nvSpPr>
          <p:cNvPr id="233" name="Google Shape;233;p31"/>
          <p:cNvSpPr txBox="1"/>
          <p:nvPr/>
        </p:nvSpPr>
        <p:spPr>
          <a:xfrm>
            <a:off x="1220700" y="4016600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Vida longa ao monolito!</a:t>
            </a:r>
            <a:endParaRPr b="1" sz="1800"/>
          </a:p>
        </p:txBody>
      </p:sp>
      <p:sp>
        <p:nvSpPr>
          <p:cNvPr id="234" name="Google Shape;234;p31"/>
          <p:cNvSpPr txBox="1"/>
          <p:nvPr/>
        </p:nvSpPr>
        <p:spPr>
          <a:xfrm>
            <a:off x="1110800" y="1662100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Revisão do Produto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>
            <p:ph type="title"/>
          </p:nvPr>
        </p:nvSpPr>
        <p:spPr>
          <a:xfrm>
            <a:off x="1595250" y="1375200"/>
            <a:ext cx="5953500" cy="2393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/>
              <a:t>O que aconteceu com a aplicação em WebForms?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Enquanto isso, no WebForms...</a:t>
            </a:r>
            <a:endParaRPr sz="2400"/>
          </a:p>
        </p:txBody>
      </p:sp>
      <p:sp>
        <p:nvSpPr>
          <p:cNvPr id="247" name="Google Shape;247;p33"/>
          <p:cNvSpPr txBox="1"/>
          <p:nvPr/>
        </p:nvSpPr>
        <p:spPr>
          <a:xfrm>
            <a:off x="1220700" y="1672000"/>
            <a:ext cx="6702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Foco em cultura DevOps</a:t>
            </a:r>
            <a:endParaRPr sz="1800"/>
          </a:p>
        </p:txBody>
      </p:sp>
      <p:sp>
        <p:nvSpPr>
          <p:cNvPr id="248" name="Google Shape;248;p33"/>
          <p:cNvSpPr txBox="1"/>
          <p:nvPr/>
        </p:nvSpPr>
        <p:spPr>
          <a:xfrm>
            <a:off x="878400" y="2681025"/>
            <a:ext cx="7387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Escalabilidade horizontal e vertical através do deploy em AppServices</a:t>
            </a:r>
            <a:endParaRPr sz="1800"/>
          </a:p>
        </p:txBody>
      </p:sp>
      <p:sp>
        <p:nvSpPr>
          <p:cNvPr id="249" name="Google Shape;249;p33"/>
          <p:cNvSpPr txBox="1"/>
          <p:nvPr/>
        </p:nvSpPr>
        <p:spPr>
          <a:xfrm>
            <a:off x="604700" y="3884850"/>
            <a:ext cx="76608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Melhoria de manutenção através de </a:t>
            </a:r>
            <a:r>
              <a:rPr lang="en-US" sz="1800">
                <a:solidFill>
                  <a:schemeClr val="dk1"/>
                </a:solidFill>
              </a:rPr>
              <a:t>testes automatizados e </a:t>
            </a:r>
            <a:r>
              <a:rPr lang="en-US" sz="1800"/>
              <a:t>refatoração</a:t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4"/>
          <p:cNvSpPr txBox="1"/>
          <p:nvPr>
            <p:ph type="title"/>
          </p:nvPr>
        </p:nvSpPr>
        <p:spPr>
          <a:xfrm>
            <a:off x="1727250" y="1785425"/>
            <a:ext cx="5689500" cy="181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Quando usar microsserviços?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type="title"/>
          </p:nvPr>
        </p:nvSpPr>
        <p:spPr>
          <a:xfrm>
            <a:off x="1727250" y="14110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Não é uma decisão binária</a:t>
            </a:r>
            <a:endParaRPr/>
          </a:p>
        </p:txBody>
      </p:sp>
      <p:sp>
        <p:nvSpPr>
          <p:cNvPr id="262" name="Google Shape;262;p35"/>
          <p:cNvSpPr txBox="1"/>
          <p:nvPr/>
        </p:nvSpPr>
        <p:spPr>
          <a:xfrm>
            <a:off x="4016700" y="2714825"/>
            <a:ext cx="11106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Negócio</a:t>
            </a:r>
            <a:endParaRPr sz="1800"/>
          </a:p>
        </p:txBody>
      </p:sp>
      <p:sp>
        <p:nvSpPr>
          <p:cNvPr id="263" name="Google Shape;263;p35"/>
          <p:cNvSpPr txBox="1"/>
          <p:nvPr/>
        </p:nvSpPr>
        <p:spPr>
          <a:xfrm>
            <a:off x="4090050" y="3773275"/>
            <a:ext cx="9639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Equipe</a:t>
            </a:r>
            <a:endParaRPr sz="1800"/>
          </a:p>
        </p:txBody>
      </p:sp>
      <p:sp>
        <p:nvSpPr>
          <p:cNvPr id="264" name="Google Shape;264;p35"/>
          <p:cNvSpPr txBox="1"/>
          <p:nvPr/>
        </p:nvSpPr>
        <p:spPr>
          <a:xfrm>
            <a:off x="3069600" y="3244050"/>
            <a:ext cx="30048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Evolução d</a:t>
            </a:r>
            <a:r>
              <a:rPr b="1" lang="en-US" sz="1800"/>
              <a:t>a</a:t>
            </a:r>
            <a:r>
              <a:rPr b="1" lang="en-US" sz="1800"/>
              <a:t> arquitetura</a:t>
            </a:r>
            <a:endParaRPr b="1" sz="1800"/>
          </a:p>
        </p:txBody>
      </p:sp>
      <p:sp>
        <p:nvSpPr>
          <p:cNvPr id="265" name="Google Shape;265;p35"/>
          <p:cNvSpPr/>
          <p:nvPr/>
        </p:nvSpPr>
        <p:spPr>
          <a:xfrm flipH="1" rot="10800000">
            <a:off x="5127300" y="2916150"/>
            <a:ext cx="522900" cy="327900"/>
          </a:xfrm>
          <a:prstGeom prst="bentUpArrow">
            <a:avLst>
              <a:gd fmla="val 25000" name="adj1"/>
              <a:gd fmla="val 25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5"/>
          <p:cNvSpPr/>
          <p:nvPr/>
        </p:nvSpPr>
        <p:spPr>
          <a:xfrm flipH="1">
            <a:off x="3567150" y="3773275"/>
            <a:ext cx="522900" cy="327900"/>
          </a:xfrm>
          <a:prstGeom prst="bentUpArrow">
            <a:avLst>
              <a:gd fmla="val 25000" name="adj1"/>
              <a:gd fmla="val 25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271" name="Google Shape;27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0246" y="459974"/>
            <a:ext cx="2843526" cy="180360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6"/>
          <p:cNvSpPr txBox="1"/>
          <p:nvPr/>
        </p:nvSpPr>
        <p:spPr>
          <a:xfrm>
            <a:off x="2473813" y="2615475"/>
            <a:ext cx="41964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Obrigado!</a:t>
            </a:r>
            <a:endParaRPr b="1" sz="2400"/>
          </a:p>
        </p:txBody>
      </p:sp>
      <p:pic>
        <p:nvPicPr>
          <p:cNvPr id="273" name="Google Shape;27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1278" y="3876425"/>
            <a:ext cx="393425" cy="39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6"/>
          <p:cNvSpPr txBox="1"/>
          <p:nvPr/>
        </p:nvSpPr>
        <p:spPr>
          <a:xfrm>
            <a:off x="2477325" y="3903046"/>
            <a:ext cx="1584600" cy="3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/in/ramos-pedro</a:t>
            </a:r>
            <a:endParaRPr/>
          </a:p>
        </p:txBody>
      </p:sp>
      <p:sp>
        <p:nvSpPr>
          <p:cNvPr id="275" name="Google Shape;275;p36"/>
          <p:cNvSpPr txBox="1"/>
          <p:nvPr/>
        </p:nvSpPr>
        <p:spPr>
          <a:xfrm>
            <a:off x="5508100" y="3903046"/>
            <a:ext cx="1584600" cy="3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/ramospedro</a:t>
            </a:r>
            <a:endParaRPr/>
          </a:p>
        </p:txBody>
      </p:sp>
      <p:pic>
        <p:nvPicPr>
          <p:cNvPr id="276" name="Google Shape;27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5601" y="3860112"/>
            <a:ext cx="426051" cy="426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